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1260157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28" y="-114"/>
      </p:cViewPr>
      <p:guideLst>
        <p:guide orient="horz" pos="2160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74246" y="359898"/>
            <a:ext cx="10207276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74246" y="1850064"/>
            <a:ext cx="10207276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69851" y="1413802"/>
            <a:ext cx="28983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94733" y="1345016"/>
            <a:ext cx="88211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182" y="274641"/>
            <a:ext cx="2520315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5198" y="274642"/>
            <a:ext cx="7665958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46109" y="-54"/>
            <a:ext cx="945118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347" y="2600325"/>
            <a:ext cx="8821103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3347" y="1066800"/>
            <a:ext cx="8821103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150395" y="0"/>
            <a:ext cx="10501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993730" y="2814656"/>
            <a:ext cx="28983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318614" y="2745870"/>
            <a:ext cx="88211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448" y="274320"/>
            <a:ext cx="10333292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8447" y="1524000"/>
            <a:ext cx="504063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71109" y="1524000"/>
            <a:ext cx="504063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80" y="5160336"/>
            <a:ext cx="11341418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328278"/>
            <a:ext cx="554469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426804" y="328278"/>
            <a:ext cx="554469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30079" y="969336"/>
            <a:ext cx="554469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26804" y="969336"/>
            <a:ext cx="554469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448" y="274320"/>
            <a:ext cx="10333292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98775" y="0"/>
            <a:ext cx="112028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98776" y="-54"/>
            <a:ext cx="10081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9" y="216778"/>
            <a:ext cx="5250657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0079" y="1406964"/>
            <a:ext cx="5250657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30078" y="2133602"/>
            <a:ext cx="11236405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2879" y="1066800"/>
            <a:ext cx="3780473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50132" y="1066800"/>
            <a:ext cx="6300788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55145" y="1143005"/>
            <a:ext cx="6090762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46738" y="954341"/>
            <a:ext cx="945118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895679" y="936786"/>
            <a:ext cx="89471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5145" y="4800600"/>
            <a:ext cx="6090762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124448" y="-815922"/>
            <a:ext cx="2258591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32651" y="21104"/>
            <a:ext cx="2345832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52034" y="1055077"/>
            <a:ext cx="1551379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95866" y="-54"/>
            <a:ext cx="1120571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78448" y="274638"/>
            <a:ext cx="10333292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78448" y="1447800"/>
            <a:ext cx="10333292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35618" y="6305550"/>
            <a:ext cx="2940368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44293C-10B9-47C4-AAE5-F3AB187410F6}" type="datetimeFigureOut">
              <a:rPr lang="en-US" smtClean="0"/>
              <a:pPr/>
              <a:t>4/21/2010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875985" y="6305550"/>
            <a:ext cx="3990499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870683" y="6305550"/>
            <a:ext cx="630079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F835336-0B24-468C-9F85-43F2F60CF33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98776" y="-54"/>
            <a:ext cx="10081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ZA" sz="6600" dirty="0" smtClean="0"/>
              <a:t>The Merchant of Venice</a:t>
            </a:r>
            <a:endParaRPr lang="en-ZA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sz="4800" dirty="0" smtClean="0"/>
              <a:t>Answers Act </a:t>
            </a:r>
            <a:r>
              <a:rPr lang="en-ZA" sz="4800" dirty="0" smtClean="0"/>
              <a:t>4</a:t>
            </a:r>
            <a:endParaRPr lang="en-ZA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9. </a:t>
            </a:r>
            <a:r>
              <a:rPr lang="en-ZA" dirty="0" smtClean="0">
                <a:solidFill>
                  <a:srgbClr val="FF0000"/>
                </a:solidFill>
              </a:rPr>
              <a:t>How does </a:t>
            </a:r>
            <a:r>
              <a:rPr lang="en-ZA" dirty="0" err="1" smtClean="0">
                <a:solidFill>
                  <a:srgbClr val="FF0000"/>
                </a:solidFill>
              </a:rPr>
              <a:t>Gratiano</a:t>
            </a:r>
            <a:r>
              <a:rPr lang="en-ZA" dirty="0" smtClean="0">
                <a:solidFill>
                  <a:srgbClr val="FF0000"/>
                </a:solidFill>
              </a:rPr>
              <a:t> react when he sees Shylock sharpening his knife?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 fontScale="92500" lnSpcReduction="10000"/>
          </a:bodyPr>
          <a:lstStyle/>
          <a:p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Gratiano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says Shylock is sharpening the knife on his soul.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Metal can never be as sharp as Shylock’s hate for </a:t>
            </a:r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Antonion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ZA" sz="6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10. </a:t>
            </a:r>
            <a:r>
              <a:rPr lang="en-ZA" dirty="0" smtClean="0">
                <a:solidFill>
                  <a:srgbClr val="FF0000"/>
                </a:solidFill>
              </a:rPr>
              <a:t>Why is Shylock not bothered by </a:t>
            </a:r>
            <a:r>
              <a:rPr lang="en-ZA" dirty="0" err="1" smtClean="0">
                <a:solidFill>
                  <a:srgbClr val="FF0000"/>
                </a:solidFill>
              </a:rPr>
              <a:t>Gratian</a:t>
            </a:r>
            <a:r>
              <a:rPr lang="en-ZA" dirty="0" err="1" smtClean="0">
                <a:solidFill>
                  <a:srgbClr val="FF0000"/>
                </a:solidFill>
              </a:rPr>
              <a:t>o’s</a:t>
            </a:r>
            <a:r>
              <a:rPr lang="en-ZA" dirty="0" smtClean="0">
                <a:solidFill>
                  <a:srgbClr val="FF0000"/>
                </a:solidFill>
              </a:rPr>
              <a:t> tirade?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573" y="1714488"/>
            <a:ext cx="9715568" cy="4910158"/>
          </a:xfrm>
        </p:spPr>
        <p:txBody>
          <a:bodyPr>
            <a:normAutofit/>
          </a:bodyPr>
          <a:lstStyle/>
          <a:p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Gratiano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can not change what is written in the bond with the things he says.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11. </a:t>
            </a:r>
            <a:r>
              <a:rPr lang="en-ZA" dirty="0" smtClean="0">
                <a:solidFill>
                  <a:srgbClr val="FF0000"/>
                </a:solidFill>
              </a:rPr>
              <a:t>Who is the young lawyer that arrives at the court?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Portia, dressed as a man.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12. </a:t>
            </a:r>
            <a:r>
              <a:rPr lang="en-ZA" dirty="0" smtClean="0">
                <a:solidFill>
                  <a:srgbClr val="FF0000"/>
                </a:solidFill>
              </a:rPr>
              <a:t>Why must Shylock show Antonio some mercy, according to Portia?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Mercy comes from heaven. By showing mercy Shylock will save them all.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13. </a:t>
            </a:r>
            <a:r>
              <a:rPr lang="en-ZA" dirty="0" smtClean="0">
                <a:solidFill>
                  <a:srgbClr val="FF0000"/>
                </a:solidFill>
              </a:rPr>
              <a:t>Why does Shylock call Portia a second Daniel?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She is young and wise and it looks as if she is on his side.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14. </a:t>
            </a:r>
            <a:r>
              <a:rPr lang="en-ZA" dirty="0" smtClean="0">
                <a:solidFill>
                  <a:srgbClr val="FF0000"/>
                </a:solidFill>
              </a:rPr>
              <a:t>How many chances does Portia give Shylock to take the money?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Twice</a:t>
            </a:r>
            <a:endParaRPr lang="en-ZA" sz="6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15 </a:t>
            </a:r>
            <a:r>
              <a:rPr lang="en-ZA" dirty="0" smtClean="0">
                <a:solidFill>
                  <a:srgbClr val="FF0000"/>
                </a:solidFill>
              </a:rPr>
              <a:t>. Why doesn’t Shylock want a doctor present when he cuts Antonio?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It is not stipulated in the bond.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16. </a:t>
            </a:r>
            <a:r>
              <a:rPr lang="en-ZA" dirty="0" smtClean="0">
                <a:solidFill>
                  <a:srgbClr val="FF0000"/>
                </a:solidFill>
              </a:rPr>
              <a:t>Why must Shylock wait before he cuts the flesh?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323131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Portia wants to give him information that Shylock is not aware of.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17. </a:t>
            </a:r>
            <a:r>
              <a:rPr lang="en-ZA" dirty="0" smtClean="0">
                <a:solidFill>
                  <a:srgbClr val="FF0000"/>
                </a:solidFill>
              </a:rPr>
              <a:t>What will </a:t>
            </a:r>
            <a:r>
              <a:rPr lang="en-ZA" dirty="0" err="1" smtClean="0">
                <a:solidFill>
                  <a:srgbClr val="FF0000"/>
                </a:solidFill>
              </a:rPr>
              <a:t>Bassanio</a:t>
            </a:r>
            <a:r>
              <a:rPr lang="en-ZA" dirty="0" smtClean="0">
                <a:solidFill>
                  <a:srgbClr val="FF0000"/>
                </a:solidFill>
              </a:rPr>
              <a:t> sacrifice to save Antonio’s life?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His wife and everything he has.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18. </a:t>
            </a:r>
            <a:r>
              <a:rPr lang="en-ZA" dirty="0" smtClean="0">
                <a:solidFill>
                  <a:srgbClr val="FF0000"/>
                </a:solidFill>
              </a:rPr>
              <a:t>Why does </a:t>
            </a:r>
            <a:r>
              <a:rPr lang="en-ZA" dirty="0" err="1" smtClean="0">
                <a:solidFill>
                  <a:srgbClr val="FF0000"/>
                </a:solidFill>
              </a:rPr>
              <a:t>Gratiano</a:t>
            </a:r>
            <a:r>
              <a:rPr lang="en-ZA" dirty="0" smtClean="0">
                <a:solidFill>
                  <a:srgbClr val="FF0000"/>
                </a:solidFill>
              </a:rPr>
              <a:t> wish his wife is dead?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wished his wife was in heaves so she could speak to some angel who would change Antonio’s fate.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1. Why is the Duke sorry for Antonio?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333292" cy="1052506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solidFill>
                  <a:srgbClr val="00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 may lose his life.</a:t>
            </a:r>
            <a:endParaRPr lang="en-ZA" sz="6000" b="1" dirty="0">
              <a:ln w="1905"/>
              <a:solidFill>
                <a:srgbClr val="00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19. </a:t>
            </a:r>
            <a:r>
              <a:rPr lang="en-ZA" dirty="0" smtClean="0">
                <a:solidFill>
                  <a:srgbClr val="FF0000"/>
                </a:solidFill>
              </a:rPr>
              <a:t>Why does Shylock decide to take the money?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323131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realises if he cuts he will spill blood and lose everything.  By taking the money he will have something.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20. </a:t>
            </a:r>
            <a:r>
              <a:rPr lang="en-ZA" dirty="0" smtClean="0">
                <a:solidFill>
                  <a:srgbClr val="FF0000"/>
                </a:solidFill>
              </a:rPr>
              <a:t>Why won’t Portia give him the money?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said in court tha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 he did not want the money, only the flesh.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21. </a:t>
            </a:r>
            <a:r>
              <a:rPr lang="en-ZA" dirty="0" smtClean="0">
                <a:solidFill>
                  <a:srgbClr val="FF0000"/>
                </a:solidFill>
              </a:rPr>
              <a:t>Why does Portia insist that Shylock may only have the flesh?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flesh is what Shylock wanted.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must cut it and destroy himself in the process.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22. </a:t>
            </a:r>
            <a:r>
              <a:rPr lang="en-ZA" dirty="0" smtClean="0">
                <a:solidFill>
                  <a:srgbClr val="FF0000"/>
                </a:solidFill>
              </a:rPr>
              <a:t>Why can’t Shylock leave without taking th</a:t>
            </a:r>
            <a:r>
              <a:rPr lang="en-ZA" dirty="0" smtClean="0">
                <a:solidFill>
                  <a:srgbClr val="FF0000"/>
                </a:solidFill>
              </a:rPr>
              <a:t>e flesh or the money?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has broken another law.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23. </a:t>
            </a:r>
            <a:r>
              <a:rPr lang="en-ZA" dirty="0" smtClean="0">
                <a:solidFill>
                  <a:srgbClr val="FF0000"/>
                </a:solidFill>
              </a:rPr>
              <a:t>How does the Duke show his character differs from Shylock’s?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shows Shylock mercy before Shylock asks for it.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24. </a:t>
            </a:r>
            <a:r>
              <a:rPr lang="en-ZA" dirty="0" smtClean="0">
                <a:solidFill>
                  <a:srgbClr val="FF0000"/>
                </a:solidFill>
              </a:rPr>
              <a:t>How does Antonio react to the turn of events?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 fontScale="92500" lnSpcReduction="10000"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is relieved.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will use half of Shylock’s money and leave it to Jessica when he dies.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demands that Shylock becomes a Christian.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25. </a:t>
            </a:r>
            <a:r>
              <a:rPr lang="en-ZA" dirty="0" smtClean="0">
                <a:solidFill>
                  <a:srgbClr val="FF0000"/>
                </a:solidFill>
              </a:rPr>
              <a:t>Why does </a:t>
            </a:r>
            <a:r>
              <a:rPr lang="en-ZA" dirty="0" err="1" smtClean="0">
                <a:solidFill>
                  <a:srgbClr val="FF0000"/>
                </a:solidFill>
              </a:rPr>
              <a:t>Bassanio</a:t>
            </a:r>
            <a:r>
              <a:rPr lang="en-ZA" dirty="0" smtClean="0">
                <a:solidFill>
                  <a:srgbClr val="FF0000"/>
                </a:solidFill>
              </a:rPr>
              <a:t> refuse to give his ring to Portia?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His wife made him promise never to take it off.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26. </a:t>
            </a:r>
            <a:r>
              <a:rPr lang="en-ZA" dirty="0" smtClean="0">
                <a:solidFill>
                  <a:srgbClr val="FF0000"/>
                </a:solidFill>
              </a:rPr>
              <a:t>Why does </a:t>
            </a:r>
            <a:r>
              <a:rPr lang="en-ZA" dirty="0" err="1" smtClean="0">
                <a:solidFill>
                  <a:srgbClr val="FF0000"/>
                </a:solidFill>
              </a:rPr>
              <a:t>Bassanio</a:t>
            </a:r>
            <a:r>
              <a:rPr lang="en-ZA" dirty="0" smtClean="0">
                <a:solidFill>
                  <a:srgbClr val="FF0000"/>
                </a:solidFill>
              </a:rPr>
              <a:t> give his ring to Portia in the end?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 makes him do it. 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Antonio will explain to Portia how much the young lawyer deserved it.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27. What is </a:t>
            </a:r>
            <a:r>
              <a:rPr lang="en-ZA" dirty="0" err="1" smtClean="0">
                <a:solidFill>
                  <a:srgbClr val="FF0000"/>
                </a:solidFill>
              </a:rPr>
              <a:t>Nerissa</a:t>
            </a:r>
            <a:r>
              <a:rPr lang="en-ZA" dirty="0" smtClean="0">
                <a:solidFill>
                  <a:srgbClr val="FF0000"/>
                </a:solidFill>
              </a:rPr>
              <a:t> going to try and get from her husband?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ring </a:t>
            </a:r>
            <a:r>
              <a:rPr lang="en-ZA" sz="6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she gave him.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2. What has the Duke been trying to do for Antonio?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6739326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The Duke tried to make sure what Shylock asked was legal.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3. </a:t>
            </a:r>
            <a:r>
              <a:rPr lang="en-ZA" dirty="0" smtClean="0">
                <a:solidFill>
                  <a:srgbClr val="FF0000"/>
                </a:solidFill>
              </a:rPr>
              <a:t>Why does the Duke think Shylock is so cruel?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7" y="1447800"/>
            <a:ext cx="9894503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is only pretending to be cruel.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4. </a:t>
            </a:r>
            <a:r>
              <a:rPr lang="en-ZA" dirty="0" smtClean="0">
                <a:solidFill>
                  <a:srgbClr val="FF0000"/>
                </a:solidFill>
              </a:rPr>
              <a:t>Why does Shylock insist on having th</a:t>
            </a:r>
            <a:r>
              <a:rPr lang="en-ZA" dirty="0" smtClean="0">
                <a:solidFill>
                  <a:srgbClr val="FF0000"/>
                </a:solidFill>
              </a:rPr>
              <a:t>e flesh?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7" y="1447800"/>
            <a:ext cx="10108817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swore in heaven that he would have it. </a:t>
            </a:r>
          </a:p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feels like having it.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5. </a:t>
            </a:r>
            <a:r>
              <a:rPr lang="en-ZA" dirty="0" smtClean="0">
                <a:solidFill>
                  <a:srgbClr val="FF0000"/>
                </a:solidFill>
              </a:rPr>
              <a:t>With what does Shylock threaten the Duke if his bond is not honoured?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689" y="1500174"/>
            <a:ext cx="1078713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will curse the laws of  Venice.</a:t>
            </a:r>
            <a:endParaRPr lang="en-ZA" sz="6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6. </a:t>
            </a:r>
            <a:r>
              <a:rPr lang="en-ZA" dirty="0" smtClean="0">
                <a:solidFill>
                  <a:srgbClr val="FF0000"/>
                </a:solidFill>
              </a:rPr>
              <a:t>Why is it useless to argue with the Jew, according to Antonio?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180255" cy="4910158"/>
          </a:xfrm>
        </p:spPr>
        <p:txBody>
          <a:bodyPr>
            <a:normAutofit/>
          </a:bodyPr>
          <a:lstStyle/>
          <a:p>
            <a:r>
              <a:rPr lang="en-ZA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Shylock will never change his mind.</a:t>
            </a:r>
          </a:p>
          <a:p>
            <a:r>
              <a:rPr lang="en-ZA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His heart is a hard as rock.</a:t>
            </a:r>
            <a:endParaRPr lang="en-ZA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7. </a:t>
            </a:r>
            <a:r>
              <a:rPr lang="en-ZA" dirty="0" smtClean="0">
                <a:solidFill>
                  <a:srgbClr val="FF0000"/>
                </a:solidFill>
              </a:rPr>
              <a:t>Why does Shylock think he is right when he insists on havin</a:t>
            </a:r>
            <a:r>
              <a:rPr lang="en-ZA" dirty="0" smtClean="0">
                <a:solidFill>
                  <a:srgbClr val="FF0000"/>
                </a:solidFill>
              </a:rPr>
              <a:t>g the flesh rather than the money?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bought the flesh with his own money. It belongs to him.</a:t>
            </a:r>
            <a:endParaRPr lang="en-ZA" sz="6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8. Who is the Duke waiting for before he gives sentence?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448" y="1447800"/>
            <a:ext cx="10239788" cy="4910158"/>
          </a:xfrm>
        </p:spPr>
        <p:txBody>
          <a:bodyPr>
            <a:normAutofit/>
          </a:bodyPr>
          <a:lstStyle/>
          <a:p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is waiting for </a:t>
            </a:r>
            <a:r>
              <a:rPr lang="en-ZA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Bellario</a:t>
            </a:r>
            <a:r>
              <a:rPr lang="en-Z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a well educated lawyer.</a:t>
            </a:r>
            <a:endParaRPr lang="en-Z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711</Words>
  <Application>Microsoft Office PowerPoint</Application>
  <PresentationFormat>Custom</PresentationFormat>
  <Paragraphs>63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Solstice</vt:lpstr>
      <vt:lpstr>The Merchant of Venice</vt:lpstr>
      <vt:lpstr>1. Why is the Duke sorry for Antonio?</vt:lpstr>
      <vt:lpstr>2. What has the Duke been trying to do for Antonio?</vt:lpstr>
      <vt:lpstr>3. Why does the Duke think Shylock is so cruel?</vt:lpstr>
      <vt:lpstr>4. Why does Shylock insist on having the flesh?</vt:lpstr>
      <vt:lpstr>5. With what does Shylock threaten the Duke if his bond is not honoured?</vt:lpstr>
      <vt:lpstr>6. Why is it useless to argue with the Jew, according to Antonio?</vt:lpstr>
      <vt:lpstr>7. Why does Shylock think he is right when he insists on having the flesh rather than the money?</vt:lpstr>
      <vt:lpstr>8. Who is the Duke waiting for before he gives sentence?</vt:lpstr>
      <vt:lpstr>9. How does Gratiano react when he sees Shylock sharpening his knife?</vt:lpstr>
      <vt:lpstr>10. Why is Shylock not bothered by Gratiano’s tirade?</vt:lpstr>
      <vt:lpstr>11. Who is the young lawyer that arrives at the court?</vt:lpstr>
      <vt:lpstr>12. Why must Shylock show Antonio some mercy, according to Portia?</vt:lpstr>
      <vt:lpstr>13. Why does Shylock call Portia a second Daniel?</vt:lpstr>
      <vt:lpstr>14. How many chances does Portia give Shylock to take the money?</vt:lpstr>
      <vt:lpstr>15 . Why doesn’t Shylock want a doctor present when he cuts Antonio?</vt:lpstr>
      <vt:lpstr>16. Why must Shylock wait before he cuts the flesh?</vt:lpstr>
      <vt:lpstr>17. What will Bassanio sacrifice to save Antonio’s life?</vt:lpstr>
      <vt:lpstr>18. Why does Gratiano wish his wife is dead?</vt:lpstr>
      <vt:lpstr>19. Why does Shylock decide to take the money?</vt:lpstr>
      <vt:lpstr>20. Why won’t Portia give him the money?</vt:lpstr>
      <vt:lpstr>21. Why does Portia insist that Shylock may only have the flesh?</vt:lpstr>
      <vt:lpstr>22. Why can’t Shylock leave without taking the flesh or the money?</vt:lpstr>
      <vt:lpstr>23. How does the Duke show his character differs from Shylock’s?</vt:lpstr>
      <vt:lpstr>24. How does Antonio react to the turn of events?</vt:lpstr>
      <vt:lpstr>25. Why does Bassanio refuse to give his ring to Portia?</vt:lpstr>
      <vt:lpstr>26. Why does Bassanio give his ring to Portia in the end?</vt:lpstr>
      <vt:lpstr>27. What is Nerissa going to try and get from her husband?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Merchant of Venice</dc:title>
  <dc:creator>Carol</dc:creator>
  <cp:lastModifiedBy>Carol</cp:lastModifiedBy>
  <cp:revision>14</cp:revision>
  <dcterms:created xsi:type="dcterms:W3CDTF">2010-02-24T08:29:26Z</dcterms:created>
  <dcterms:modified xsi:type="dcterms:W3CDTF">2010-04-21T10:59:15Z</dcterms:modified>
</cp:coreProperties>
</file>